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Anton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Lu+HR0Kem8ovpP3+o1piF2RRu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nton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27.png"/><Relationship Id="rId12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855959" y="2423121"/>
            <a:ext cx="10150074" cy="10150074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690445" y="7965750"/>
            <a:ext cx="5674640" cy="5674640"/>
            <a:chOff x="0" y="0"/>
            <a:chExt cx="812800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-1835187" y="8587068"/>
            <a:ext cx="7315200" cy="894789"/>
          </a:xfrm>
          <a:custGeom>
            <a:rect b="b" l="l" r="r" t="t"/>
            <a:pathLst>
              <a:path extrusionOk="0" h="894789" w="731520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3032299"/>
            <a:ext cx="16230600" cy="2327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46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0" i="0" lang="en-US" sz="1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MATCHPLAY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912935" y="645070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2" y="0"/>
                </a:lnTo>
                <a:lnTo>
                  <a:pt x="4644532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1345534" y="8829040"/>
            <a:ext cx="5913766" cy="372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Octubre  2025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9"/>
          <p:cNvGrpSpPr/>
          <p:nvPr/>
        </p:nvGrpSpPr>
        <p:grpSpPr>
          <a:xfrm>
            <a:off x="3686099" y="8661446"/>
            <a:ext cx="17452681" cy="17416872"/>
            <a:chOff x="0" y="0"/>
            <a:chExt cx="1493867" cy="1490802"/>
          </a:xfrm>
        </p:grpSpPr>
        <p:sp>
          <p:nvSpPr>
            <p:cNvPr id="273" name="Google Shape;273;p9"/>
            <p:cNvSpPr/>
            <p:nvPr/>
          </p:nvSpPr>
          <p:spPr>
            <a:xfrm>
              <a:off x="0" y="0"/>
              <a:ext cx="1493867" cy="1490802"/>
            </a:xfrm>
            <a:custGeom>
              <a:rect b="b" l="l" r="r" t="t"/>
              <a:pathLst>
                <a:path extrusionOk="0" h="1490802" w="1493867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14114805" y="8327452"/>
            <a:ext cx="4846284" cy="4846284"/>
            <a:chOff x="0" y="0"/>
            <a:chExt cx="812800" cy="812800"/>
          </a:xfrm>
        </p:grpSpPr>
        <p:sp>
          <p:nvSpPr>
            <p:cNvPr id="276" name="Google Shape;276;p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9"/>
          <p:cNvSpPr/>
          <p:nvPr/>
        </p:nvSpPr>
        <p:spPr>
          <a:xfrm>
            <a:off x="11242125" y="9120537"/>
            <a:ext cx="6247363" cy="764172"/>
          </a:xfrm>
          <a:custGeom>
            <a:rect b="b" l="l" r="r" t="t"/>
            <a:pathLst>
              <a:path extrusionOk="0" h="764172" w="6247363">
                <a:moveTo>
                  <a:pt x="0" y="0"/>
                </a:moveTo>
                <a:lnTo>
                  <a:pt x="6247363" y="0"/>
                </a:lnTo>
                <a:lnTo>
                  <a:pt x="6247363" y="764171"/>
                </a:lnTo>
                <a:lnTo>
                  <a:pt x="0" y="764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533400" y="66695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4231" y="2376750"/>
            <a:ext cx="9428937" cy="63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0"/>
          <p:cNvGrpSpPr/>
          <p:nvPr/>
        </p:nvGrpSpPr>
        <p:grpSpPr>
          <a:xfrm>
            <a:off x="11573188" y="-3814218"/>
            <a:ext cx="18655098" cy="18616823"/>
            <a:chOff x="0" y="0"/>
            <a:chExt cx="1493867" cy="1490802"/>
          </a:xfrm>
        </p:grpSpPr>
        <p:sp>
          <p:nvSpPr>
            <p:cNvPr id="286" name="Google Shape;286;p10"/>
            <p:cNvSpPr/>
            <p:nvPr/>
          </p:nvSpPr>
          <p:spPr>
            <a:xfrm>
              <a:off x="0" y="0"/>
              <a:ext cx="1493867" cy="1490802"/>
            </a:xfrm>
            <a:custGeom>
              <a:rect b="b" l="l" r="r" t="t"/>
              <a:pathLst>
                <a:path extrusionOk="0" h="1490802" w="1493867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14102326" y="6235093"/>
            <a:ext cx="5180173" cy="5180173"/>
            <a:chOff x="0" y="0"/>
            <a:chExt cx="812800" cy="812800"/>
          </a:xfrm>
        </p:grpSpPr>
        <p:sp>
          <p:nvSpPr>
            <p:cNvPr id="289" name="Google Shape;289;p1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0"/>
          <p:cNvSpPr/>
          <p:nvPr/>
        </p:nvSpPr>
        <p:spPr>
          <a:xfrm>
            <a:off x="13160437" y="7931406"/>
            <a:ext cx="6677780" cy="816820"/>
          </a:xfrm>
          <a:custGeom>
            <a:rect b="b" l="l" r="r" t="t"/>
            <a:pathLst>
              <a:path extrusionOk="0" h="816820" w="6677780">
                <a:moveTo>
                  <a:pt x="0" y="0"/>
                </a:moveTo>
                <a:lnTo>
                  <a:pt x="6677780" y="0"/>
                </a:lnTo>
                <a:lnTo>
                  <a:pt x="6677780" y="816820"/>
                </a:lnTo>
                <a:lnTo>
                  <a:pt x="0" y="816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1028700" y="1095375"/>
            <a:ext cx="11391900" cy="1150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USADAS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885" y="3003100"/>
            <a:ext cx="2514600" cy="225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8056" y="2419881"/>
            <a:ext cx="3105583" cy="254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1827" y="6537046"/>
            <a:ext cx="1674489" cy="13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21673" y="5050531"/>
            <a:ext cx="3277057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99185" y="8628287"/>
            <a:ext cx="5341122" cy="157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40420" y="5569876"/>
            <a:ext cx="3724795" cy="225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29970" y="8674360"/>
            <a:ext cx="3000397" cy="14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5147" y="6698746"/>
            <a:ext cx="3162323" cy="147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55174" y="3080694"/>
            <a:ext cx="4010054" cy="14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1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307" name="Google Shape;307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1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310" name="Google Shape;310;p1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1"/>
          <p:cNvSpPr/>
          <p:nvPr/>
        </p:nvSpPr>
        <p:spPr>
          <a:xfrm flipH="1" rot="10800000">
            <a:off x="8157607" y="1791746"/>
            <a:ext cx="7566696" cy="925552"/>
          </a:xfrm>
          <a:custGeom>
            <a:rect b="b" l="l" r="r" t="t"/>
            <a:pathLst>
              <a:path extrusionOk="0" h="925552" w="7566696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933165" y="0"/>
            <a:ext cx="16230600" cy="1660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2571749"/>
            <a:ext cx="13821512" cy="592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/>
          <p:nvPr/>
        </p:nvSpPr>
        <p:spPr>
          <a:xfrm rot="10800000">
            <a:off x="2286000" y="1638300"/>
            <a:ext cx="7156454" cy="875371"/>
          </a:xfrm>
          <a:custGeom>
            <a:rect b="b" l="l" r="r" t="t"/>
            <a:pathLst>
              <a:path extrusionOk="0" h="875371" w="7156454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1049201" y="46043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OBTENIDOS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5185" y="2728749"/>
            <a:ext cx="7764616" cy="38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5">
            <a:alphaModFix/>
          </a:blip>
          <a:srcRect b="32906" l="2188" r="-2187" t="-32907"/>
          <a:stretch/>
        </p:blipFill>
        <p:spPr>
          <a:xfrm>
            <a:off x="10210800" y="5524500"/>
            <a:ext cx="6124620" cy="3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9685" y="7258331"/>
            <a:ext cx="6553248" cy="20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9685" y="2787120"/>
            <a:ext cx="7495533" cy="383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3"/>
          <p:cNvGrpSpPr/>
          <p:nvPr/>
        </p:nvGrpSpPr>
        <p:grpSpPr>
          <a:xfrm>
            <a:off x="9687499" y="-5633684"/>
            <a:ext cx="10150074" cy="10150074"/>
            <a:chOff x="0" y="0"/>
            <a:chExt cx="812800" cy="812800"/>
          </a:xfrm>
        </p:grpSpPr>
        <p:sp>
          <p:nvSpPr>
            <p:cNvPr id="330" name="Google Shape;330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15183804" y="-40956"/>
            <a:ext cx="5674640" cy="5674640"/>
            <a:chOff x="0" y="0"/>
            <a:chExt cx="812800" cy="812800"/>
          </a:xfrm>
        </p:grpSpPr>
        <p:sp>
          <p:nvSpPr>
            <p:cNvPr id="333" name="Google Shape;333;p1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13"/>
          <p:cNvSpPr/>
          <p:nvPr/>
        </p:nvSpPr>
        <p:spPr>
          <a:xfrm>
            <a:off x="12522373" y="1127989"/>
            <a:ext cx="7315200" cy="894789"/>
          </a:xfrm>
          <a:custGeom>
            <a:rect b="b" l="l" r="r" t="t"/>
            <a:pathLst>
              <a:path extrusionOk="0" h="894789" w="731520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10686124" y="5419336"/>
            <a:ext cx="6036780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PostgresSQL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desactualizada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Ajustes al modelo de base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52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1065296" y="850236"/>
            <a:ext cx="9307773" cy="2326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OBSTÁCULOS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7415131" y="850236"/>
            <a:ext cx="930777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PRESENTADOS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48" y="3295661"/>
            <a:ext cx="8954750" cy="528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4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345" name="Google Shape;34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4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348" name="Google Shape;34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4"/>
          <p:cNvSpPr/>
          <p:nvPr/>
        </p:nvSpPr>
        <p:spPr>
          <a:xfrm flipH="1" rot="10800000">
            <a:off x="7483077" y="1914589"/>
            <a:ext cx="7566696" cy="925552"/>
          </a:xfrm>
          <a:custGeom>
            <a:rect b="b" l="l" r="r" t="t"/>
            <a:pathLst>
              <a:path extrusionOk="0" h="925552" w="7566696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837632" y="313436"/>
            <a:ext cx="16230600" cy="1873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PROYECCIONES</a:t>
            </a:r>
            <a:r>
              <a:rPr b="0" i="0" lang="en-US" sz="10999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1456110" y="3166518"/>
            <a:ext cx="7292105" cy="4226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móvil nativa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una API REST pública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 membresias y planificaciones mensuales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Habilitar un marketplace de servicios deportivos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572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7871" y="3166518"/>
            <a:ext cx="7492668" cy="441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5"/>
          <p:cNvGrpSpPr/>
          <p:nvPr/>
        </p:nvGrpSpPr>
        <p:grpSpPr>
          <a:xfrm>
            <a:off x="-4429622" y="750809"/>
            <a:ext cx="8785383" cy="8785383"/>
            <a:chOff x="0" y="0"/>
            <a:chExt cx="812800" cy="812800"/>
          </a:xfrm>
        </p:grpSpPr>
        <p:sp>
          <p:nvSpPr>
            <p:cNvPr id="359" name="Google Shape;35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15"/>
          <p:cNvGrpSpPr/>
          <p:nvPr/>
        </p:nvGrpSpPr>
        <p:grpSpPr>
          <a:xfrm>
            <a:off x="836364" y="1299502"/>
            <a:ext cx="4567423" cy="4567423"/>
            <a:chOff x="0" y="0"/>
            <a:chExt cx="812800" cy="812800"/>
          </a:xfrm>
        </p:grpSpPr>
        <p:sp>
          <p:nvSpPr>
            <p:cNvPr id="362" name="Google Shape;36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8285956" y="5143500"/>
            <a:ext cx="7156454" cy="875371"/>
          </a:xfrm>
          <a:custGeom>
            <a:rect b="b" l="l" r="r" t="t"/>
            <a:pathLst>
              <a:path extrusionOk="0" h="875371" w="7156454">
                <a:moveTo>
                  <a:pt x="0" y="0"/>
                </a:moveTo>
                <a:lnTo>
                  <a:pt x="7156454" y="0"/>
                </a:lnTo>
                <a:lnTo>
                  <a:pt x="7156454" y="875371"/>
                </a:lnTo>
                <a:lnTo>
                  <a:pt x="0" y="875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7425256" y="3700797"/>
            <a:ext cx="11621717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5"/>
          <p:cNvSpPr/>
          <p:nvPr/>
        </p:nvSpPr>
        <p:spPr>
          <a:xfrm flipH="1" rot="10800000">
            <a:off x="7875714" y="5556095"/>
            <a:ext cx="7566696" cy="925552"/>
          </a:xfrm>
          <a:custGeom>
            <a:rect b="b" l="l" r="r" t="t"/>
            <a:pathLst>
              <a:path extrusionOk="0" h="925552" w="7566696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8"/>
          <p:cNvGrpSpPr/>
          <p:nvPr/>
        </p:nvGrpSpPr>
        <p:grpSpPr>
          <a:xfrm>
            <a:off x="1028700" y="3871178"/>
            <a:ext cx="3430013" cy="5463321"/>
            <a:chOff x="0" y="-38100"/>
            <a:chExt cx="935952" cy="1418276"/>
          </a:xfrm>
        </p:grpSpPr>
        <p:sp>
          <p:nvSpPr>
            <p:cNvPr id="99" name="Google Shape;99;p28"/>
            <p:cNvSpPr/>
            <p:nvPr/>
          </p:nvSpPr>
          <p:spPr>
            <a:xfrm>
              <a:off x="0" y="0"/>
              <a:ext cx="935952" cy="1380176"/>
            </a:xfrm>
            <a:custGeom>
              <a:rect b="b" l="l" r="r" t="t"/>
              <a:pathLst>
                <a:path extrusionOk="0" h="1380176" w="935952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8"/>
          <p:cNvSpPr txBox="1"/>
          <p:nvPr/>
        </p:nvSpPr>
        <p:spPr>
          <a:xfrm>
            <a:off x="1583430" y="5487125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&amp; UX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 Diseño de vistas, experiencia de usuario, carrito de compras y componentes responsivos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8"/>
          <p:cNvGrpSpPr/>
          <p:nvPr/>
        </p:nvGrpSpPr>
        <p:grpSpPr>
          <a:xfrm>
            <a:off x="5140763" y="3871179"/>
            <a:ext cx="3430013" cy="5463320"/>
            <a:chOff x="0" y="-38100"/>
            <a:chExt cx="935952" cy="1418276"/>
          </a:xfrm>
        </p:grpSpPr>
        <p:sp>
          <p:nvSpPr>
            <p:cNvPr id="103" name="Google Shape;103;p28"/>
            <p:cNvSpPr/>
            <p:nvPr/>
          </p:nvSpPr>
          <p:spPr>
            <a:xfrm>
              <a:off x="0" y="0"/>
              <a:ext cx="935952" cy="1380176"/>
            </a:xfrm>
            <a:custGeom>
              <a:rect b="b" l="l" r="r" t="t"/>
              <a:pathLst>
                <a:path extrusionOk="0" h="1380176" w="935952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8"/>
          <p:cNvGrpSpPr/>
          <p:nvPr/>
        </p:nvGrpSpPr>
        <p:grpSpPr>
          <a:xfrm>
            <a:off x="5497400" y="4087217"/>
            <a:ext cx="3537774" cy="1186766"/>
            <a:chOff x="0" y="-47625"/>
            <a:chExt cx="965357" cy="323834"/>
          </a:xfrm>
        </p:grpSpPr>
        <p:sp>
          <p:nvSpPr>
            <p:cNvPr id="106" name="Google Shape;106;p28"/>
            <p:cNvSpPr/>
            <p:nvPr/>
          </p:nvSpPr>
          <p:spPr>
            <a:xfrm>
              <a:off x="0" y="0"/>
              <a:ext cx="965357" cy="276209"/>
            </a:xfrm>
            <a:custGeom>
              <a:rect b="b" l="l" r="r" t="t"/>
              <a:pathLst>
                <a:path extrusionOk="0" h="276209" w="965357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PRISCILA ESPINOZA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8"/>
          <p:cNvGrpSpPr/>
          <p:nvPr/>
        </p:nvGrpSpPr>
        <p:grpSpPr>
          <a:xfrm>
            <a:off x="9252826" y="3871179"/>
            <a:ext cx="3430013" cy="5463320"/>
            <a:chOff x="0" y="-38100"/>
            <a:chExt cx="935952" cy="1418276"/>
          </a:xfrm>
        </p:grpSpPr>
        <p:sp>
          <p:nvSpPr>
            <p:cNvPr id="109" name="Google Shape;109;p28"/>
            <p:cNvSpPr/>
            <p:nvPr/>
          </p:nvSpPr>
          <p:spPr>
            <a:xfrm>
              <a:off x="0" y="0"/>
              <a:ext cx="935952" cy="1380176"/>
            </a:xfrm>
            <a:custGeom>
              <a:rect b="b" l="l" r="r" t="t"/>
              <a:pathLst>
                <a:path extrusionOk="0" h="1380176" w="935952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8"/>
          <p:cNvGrpSpPr/>
          <p:nvPr/>
        </p:nvGrpSpPr>
        <p:grpSpPr>
          <a:xfrm>
            <a:off x="9609463" y="4087217"/>
            <a:ext cx="3537774" cy="1186766"/>
            <a:chOff x="0" y="-47625"/>
            <a:chExt cx="965357" cy="323834"/>
          </a:xfrm>
        </p:grpSpPr>
        <p:sp>
          <p:nvSpPr>
            <p:cNvPr id="112" name="Google Shape;112;p28"/>
            <p:cNvSpPr/>
            <p:nvPr/>
          </p:nvSpPr>
          <p:spPr>
            <a:xfrm>
              <a:off x="0" y="0"/>
              <a:ext cx="965357" cy="276209"/>
            </a:xfrm>
            <a:custGeom>
              <a:rect b="b" l="l" r="r" t="t"/>
              <a:pathLst>
                <a:path extrusionOk="0" h="276209" w="965357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LUIS MONTES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8"/>
          <p:cNvGrpSpPr/>
          <p:nvPr/>
        </p:nvGrpSpPr>
        <p:grpSpPr>
          <a:xfrm>
            <a:off x="13503874" y="3942365"/>
            <a:ext cx="3430013" cy="5392134"/>
            <a:chOff x="0" y="-38100"/>
            <a:chExt cx="935952" cy="1418276"/>
          </a:xfrm>
        </p:grpSpPr>
        <p:sp>
          <p:nvSpPr>
            <p:cNvPr id="115" name="Google Shape;115;p28"/>
            <p:cNvSpPr/>
            <p:nvPr/>
          </p:nvSpPr>
          <p:spPr>
            <a:xfrm>
              <a:off x="0" y="0"/>
              <a:ext cx="935952" cy="1380176"/>
            </a:xfrm>
            <a:custGeom>
              <a:rect b="b" l="l" r="r" t="t"/>
              <a:pathLst>
                <a:path extrusionOk="0" h="1380176" w="935952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8"/>
          <p:cNvGrpSpPr/>
          <p:nvPr/>
        </p:nvGrpSpPr>
        <p:grpSpPr>
          <a:xfrm>
            <a:off x="13792200" y="4073686"/>
            <a:ext cx="3537774" cy="1186766"/>
            <a:chOff x="0" y="-47625"/>
            <a:chExt cx="965357" cy="323834"/>
          </a:xfrm>
        </p:grpSpPr>
        <p:sp>
          <p:nvSpPr>
            <p:cNvPr id="118" name="Google Shape;118;p28"/>
            <p:cNvSpPr/>
            <p:nvPr/>
          </p:nvSpPr>
          <p:spPr>
            <a:xfrm>
              <a:off x="0" y="0"/>
              <a:ext cx="965357" cy="276209"/>
            </a:xfrm>
            <a:custGeom>
              <a:rect b="b" l="l" r="r" t="t"/>
              <a:pathLst>
                <a:path extrusionOk="0" h="276209" w="965357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LUCAS CASTILLO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8"/>
          <p:cNvSpPr txBox="1"/>
          <p:nvPr/>
        </p:nvSpPr>
        <p:spPr>
          <a:xfrm>
            <a:off x="1028700" y="2049604"/>
            <a:ext cx="16074446" cy="10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12614767" y="447006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8"/>
          <p:cNvGrpSpPr/>
          <p:nvPr/>
        </p:nvGrpSpPr>
        <p:grpSpPr>
          <a:xfrm>
            <a:off x="1277576" y="4063360"/>
            <a:ext cx="3537774" cy="1186766"/>
            <a:chOff x="0" y="-47625"/>
            <a:chExt cx="965357" cy="323834"/>
          </a:xfrm>
        </p:grpSpPr>
        <p:sp>
          <p:nvSpPr>
            <p:cNvPr id="123" name="Google Shape;123;p28"/>
            <p:cNvSpPr/>
            <p:nvPr/>
          </p:nvSpPr>
          <p:spPr>
            <a:xfrm>
              <a:off x="0" y="0"/>
              <a:ext cx="965357" cy="276209"/>
            </a:xfrm>
            <a:custGeom>
              <a:rect b="b" l="l" r="r" t="t"/>
              <a:pathLst>
                <a:path extrusionOk="0" h="276209" w="965357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025" lIns="49025" spcFirstLastPara="1" rIns="49025" wrap="square" tIns="49025">
              <a:noAutofit/>
            </a:bodyPr>
            <a:lstStyle/>
            <a:p>
              <a:pPr indent="0" lvl="0" marL="0" marR="0" rtl="0" algn="ctr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CATALINA RIVEROS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8"/>
          <p:cNvSpPr txBox="1"/>
          <p:nvPr/>
        </p:nvSpPr>
        <p:spPr>
          <a:xfrm>
            <a:off x="5530441" y="5535150"/>
            <a:ext cx="2722569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QA &amp; DevOps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88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Estrategia de pruebas, automatización E2E, gestión de pipelines CI/CD y monitoreo</a:t>
            </a:r>
            <a:r>
              <a:rPr b="0" i="0" lang="en-US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9606547" y="5535150"/>
            <a:ext cx="2722569" cy="3420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Backend &amp;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Modelos, API REST, lógica de reservas, integración de pagos y analítica de ocupación.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13857595" y="5524482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Lider Técnico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Coordinación del equipo, arquitectura, despliegue en ambientes QA/Prod y seguridad.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 rot="10800000">
            <a:off x="1983605" y="2770396"/>
            <a:ext cx="7156454" cy="875371"/>
          </a:xfrm>
          <a:custGeom>
            <a:rect b="b" l="l" r="r" t="t"/>
            <a:pathLst>
              <a:path extrusionOk="0" h="875371" w="7156454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1028709" y="1790868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9"/>
          <p:cNvGrpSpPr/>
          <p:nvPr/>
        </p:nvGrpSpPr>
        <p:grpSpPr>
          <a:xfrm>
            <a:off x="1028700" y="5163998"/>
            <a:ext cx="4893223" cy="4593599"/>
            <a:chOff x="0" y="-38100"/>
            <a:chExt cx="1288750" cy="1209837"/>
          </a:xfrm>
        </p:grpSpPr>
        <p:sp>
          <p:nvSpPr>
            <p:cNvPr id="135" name="Google Shape;135;p29"/>
            <p:cNvSpPr/>
            <p:nvPr/>
          </p:nvSpPr>
          <p:spPr>
            <a:xfrm>
              <a:off x="0" y="0"/>
              <a:ext cx="1288750" cy="1171737"/>
            </a:xfrm>
            <a:custGeom>
              <a:rect b="b" l="l" r="r" t="t"/>
              <a:pathLst>
                <a:path extrusionOk="0" h="1171737" w="128875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1140093"/>
                  </a:lnTo>
                  <a:cubicBezTo>
                    <a:pt x="1288750" y="1148486"/>
                    <a:pt x="1285416" y="1156534"/>
                    <a:pt x="1279482" y="1162469"/>
                  </a:cubicBezTo>
                  <a:cubicBezTo>
                    <a:pt x="1273548" y="1168403"/>
                    <a:pt x="1265499" y="1171737"/>
                    <a:pt x="1257107" y="1171737"/>
                  </a:cubicBezTo>
                  <a:lnTo>
                    <a:pt x="31643" y="1171737"/>
                  </a:lnTo>
                  <a:cubicBezTo>
                    <a:pt x="23251" y="1171737"/>
                    <a:pt x="15202" y="1168403"/>
                    <a:pt x="9268" y="1162469"/>
                  </a:cubicBezTo>
                  <a:cubicBezTo>
                    <a:pt x="3334" y="1156534"/>
                    <a:pt x="0" y="1148486"/>
                    <a:pt x="0" y="1140093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9"/>
            <p:cNvSpPr txBox="1"/>
            <p:nvPr/>
          </p:nvSpPr>
          <p:spPr>
            <a:xfrm>
              <a:off x="0" y="-38100"/>
              <a:ext cx="1288750" cy="12098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03200" lIns="203200" spcFirstLastPara="1" rIns="203200" wrap="square" tIns="203200">
              <a:noAutofit/>
            </a:bodyPr>
            <a:lstStyle/>
            <a:p>
              <a:pPr indent="0" lvl="0" marL="0" marR="0" rtl="0" algn="l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Actualmente, los registros de arriendo se realizan de forma manual, lo que genera duplicidad de reservas, mala géstion y frecuentes perdidas de información.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29"/>
          <p:cNvGrpSpPr/>
          <p:nvPr/>
        </p:nvGrpSpPr>
        <p:grpSpPr>
          <a:xfrm>
            <a:off x="1028700" y="3925483"/>
            <a:ext cx="4893223" cy="1193393"/>
            <a:chOff x="0" y="-38100"/>
            <a:chExt cx="1288750" cy="314309"/>
          </a:xfrm>
        </p:grpSpPr>
        <p:sp>
          <p:nvSpPr>
            <p:cNvPr id="138" name="Google Shape;138;p29"/>
            <p:cNvSpPr/>
            <p:nvPr/>
          </p:nvSpPr>
          <p:spPr>
            <a:xfrm>
              <a:off x="0" y="0"/>
              <a:ext cx="1288750" cy="276209"/>
            </a:xfrm>
            <a:custGeom>
              <a:rect b="b" l="l" r="r" t="t"/>
              <a:pathLst>
                <a:path extrusionOk="0" h="276209" w="128875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44566"/>
                  </a:lnTo>
                  <a:cubicBezTo>
                    <a:pt x="1288750" y="252958"/>
                    <a:pt x="1285416" y="261007"/>
                    <a:pt x="1279482" y="266941"/>
                  </a:cubicBezTo>
                  <a:cubicBezTo>
                    <a:pt x="1273548" y="272875"/>
                    <a:pt x="1265499" y="276209"/>
                    <a:pt x="1257107" y="276209"/>
                  </a:cubicBezTo>
                  <a:lnTo>
                    <a:pt x="31643" y="276209"/>
                  </a:lnTo>
                  <a:cubicBezTo>
                    <a:pt x="23251" y="276209"/>
                    <a:pt x="15202" y="272875"/>
                    <a:pt x="9268" y="266941"/>
                  </a:cubicBezTo>
                  <a:cubicBezTo>
                    <a:pt x="3334" y="261007"/>
                    <a:pt x="0" y="252958"/>
                    <a:pt x="0" y="244566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9"/>
            <p:cNvSpPr txBox="1"/>
            <p:nvPr/>
          </p:nvSpPr>
          <p:spPr>
            <a:xfrm>
              <a:off x="0" y="-38100"/>
              <a:ext cx="1288750" cy="314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SITUACIÓN ACTUAL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9"/>
          <p:cNvGrpSpPr/>
          <p:nvPr/>
        </p:nvGrpSpPr>
        <p:grpSpPr>
          <a:xfrm>
            <a:off x="11270590" y="3879983"/>
            <a:ext cx="4893223" cy="1238894"/>
            <a:chOff x="0" y="-38100"/>
            <a:chExt cx="1288750" cy="326293"/>
          </a:xfrm>
        </p:grpSpPr>
        <p:sp>
          <p:nvSpPr>
            <p:cNvPr id="141" name="Google Shape;141;p29"/>
            <p:cNvSpPr/>
            <p:nvPr/>
          </p:nvSpPr>
          <p:spPr>
            <a:xfrm>
              <a:off x="0" y="0"/>
              <a:ext cx="1288750" cy="288193"/>
            </a:xfrm>
            <a:custGeom>
              <a:rect b="b" l="l" r="r" t="t"/>
              <a:pathLst>
                <a:path extrusionOk="0" h="288193" w="128875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56550"/>
                  </a:lnTo>
                  <a:cubicBezTo>
                    <a:pt x="1288750" y="264942"/>
                    <a:pt x="1285416" y="272991"/>
                    <a:pt x="1279482" y="278925"/>
                  </a:cubicBezTo>
                  <a:cubicBezTo>
                    <a:pt x="1273548" y="284859"/>
                    <a:pt x="1265499" y="288193"/>
                    <a:pt x="1257107" y="288193"/>
                  </a:cubicBezTo>
                  <a:lnTo>
                    <a:pt x="31643" y="288193"/>
                  </a:lnTo>
                  <a:cubicBezTo>
                    <a:pt x="23251" y="288193"/>
                    <a:pt x="15202" y="284859"/>
                    <a:pt x="9268" y="278925"/>
                  </a:cubicBezTo>
                  <a:cubicBezTo>
                    <a:pt x="3334" y="272991"/>
                    <a:pt x="0" y="264942"/>
                    <a:pt x="0" y="256550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FFDE59"/>
            </a:solidFill>
            <a:ln cap="sq" cmpd="sng" w="6667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9"/>
            <p:cNvSpPr txBox="1"/>
            <p:nvPr/>
          </p:nvSpPr>
          <p:spPr>
            <a:xfrm>
              <a:off x="0" y="-38100"/>
              <a:ext cx="1288750" cy="326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PROPUESTA DE SOLUCIÓN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9"/>
          <p:cNvGrpSpPr/>
          <p:nvPr/>
        </p:nvGrpSpPr>
        <p:grpSpPr>
          <a:xfrm>
            <a:off x="11163447" y="5167127"/>
            <a:ext cx="5000366" cy="4590470"/>
            <a:chOff x="0" y="-38100"/>
            <a:chExt cx="1346079" cy="1235737"/>
          </a:xfrm>
        </p:grpSpPr>
        <p:sp>
          <p:nvSpPr>
            <p:cNvPr id="144" name="Google Shape;144;p29"/>
            <p:cNvSpPr/>
            <p:nvPr/>
          </p:nvSpPr>
          <p:spPr>
            <a:xfrm>
              <a:off x="0" y="0"/>
              <a:ext cx="1346079" cy="1197637"/>
            </a:xfrm>
            <a:custGeom>
              <a:rect b="b" l="l" r="r" t="t"/>
              <a:pathLst>
                <a:path extrusionOk="0" h="1197637" w="1346079">
                  <a:moveTo>
                    <a:pt x="30965" y="0"/>
                  </a:moveTo>
                  <a:lnTo>
                    <a:pt x="1315114" y="0"/>
                  </a:lnTo>
                  <a:cubicBezTo>
                    <a:pt x="1332216" y="0"/>
                    <a:pt x="1346079" y="13864"/>
                    <a:pt x="1346079" y="30965"/>
                  </a:cubicBezTo>
                  <a:lnTo>
                    <a:pt x="1346079" y="1166671"/>
                  </a:lnTo>
                  <a:cubicBezTo>
                    <a:pt x="1346079" y="1174884"/>
                    <a:pt x="1342817" y="1182760"/>
                    <a:pt x="1337010" y="1188567"/>
                  </a:cubicBezTo>
                  <a:cubicBezTo>
                    <a:pt x="1331203" y="1194374"/>
                    <a:pt x="1323326" y="1197637"/>
                    <a:pt x="1315114" y="1197637"/>
                  </a:cubicBezTo>
                  <a:lnTo>
                    <a:pt x="30965" y="1197637"/>
                  </a:lnTo>
                  <a:cubicBezTo>
                    <a:pt x="22753" y="1197637"/>
                    <a:pt x="14877" y="1194374"/>
                    <a:pt x="9070" y="1188567"/>
                  </a:cubicBezTo>
                  <a:cubicBezTo>
                    <a:pt x="3262" y="1182760"/>
                    <a:pt x="0" y="1174884"/>
                    <a:pt x="0" y="1166671"/>
                  </a:cubicBezTo>
                  <a:lnTo>
                    <a:pt x="0" y="30965"/>
                  </a:lnTo>
                  <a:cubicBezTo>
                    <a:pt x="0" y="22753"/>
                    <a:pt x="3262" y="14877"/>
                    <a:pt x="9070" y="9070"/>
                  </a:cubicBezTo>
                  <a:cubicBezTo>
                    <a:pt x="14877" y="3262"/>
                    <a:pt x="22753" y="0"/>
                    <a:pt x="309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66675">
              <a:solidFill>
                <a:srgbClr val="E6C85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9"/>
            <p:cNvSpPr txBox="1"/>
            <p:nvPr/>
          </p:nvSpPr>
          <p:spPr>
            <a:xfrm>
              <a:off x="0" y="-38100"/>
              <a:ext cx="1346079" cy="12357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Desarrollar una plataforma web que permita gestionar reservas pagos en línea, con control en tiempo real de la disponibilidad. Esto asegura un procesos más ordenados, evita errores y mejora la experiencia de los clients y administradores.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9"/>
          <p:cNvSpPr/>
          <p:nvPr/>
        </p:nvSpPr>
        <p:spPr>
          <a:xfrm>
            <a:off x="12614767" y="447006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29"/>
          <p:cNvGrpSpPr/>
          <p:nvPr/>
        </p:nvGrpSpPr>
        <p:grpSpPr>
          <a:xfrm>
            <a:off x="6901353" y="5373167"/>
            <a:ext cx="3086100" cy="3086100"/>
            <a:chOff x="0" y="0"/>
            <a:chExt cx="812800" cy="812800"/>
          </a:xfrm>
        </p:grpSpPr>
        <p:sp>
          <p:nvSpPr>
            <p:cNvPr id="148" name="Google Shape;148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0"/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55" name="Google Shape;155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30"/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58" name="Google Shape;158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30"/>
          <p:cNvSpPr txBox="1"/>
          <p:nvPr/>
        </p:nvSpPr>
        <p:spPr>
          <a:xfrm>
            <a:off x="2571763" y="1028700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30"/>
          <p:cNvGrpSpPr/>
          <p:nvPr/>
        </p:nvGrpSpPr>
        <p:grpSpPr>
          <a:xfrm>
            <a:off x="942714" y="3134675"/>
            <a:ext cx="8624368" cy="5422472"/>
            <a:chOff x="0" y="-38100"/>
            <a:chExt cx="1743975" cy="1662867"/>
          </a:xfrm>
        </p:grpSpPr>
        <p:sp>
          <p:nvSpPr>
            <p:cNvPr id="162" name="Google Shape;162;p30"/>
            <p:cNvSpPr/>
            <p:nvPr/>
          </p:nvSpPr>
          <p:spPr>
            <a:xfrm>
              <a:off x="0" y="0"/>
              <a:ext cx="1743975" cy="1624767"/>
            </a:xfrm>
            <a:custGeom>
              <a:rect b="b" l="l" r="r" t="t"/>
              <a:pathLst>
                <a:path extrusionOk="0" h="1624767" w="1743975">
                  <a:moveTo>
                    <a:pt x="23384" y="0"/>
                  </a:moveTo>
                  <a:lnTo>
                    <a:pt x="1720591" y="0"/>
                  </a:lnTo>
                  <a:cubicBezTo>
                    <a:pt x="1726793" y="0"/>
                    <a:pt x="1732741" y="2464"/>
                    <a:pt x="1737126" y="6849"/>
                  </a:cubicBezTo>
                  <a:cubicBezTo>
                    <a:pt x="1741511" y="11234"/>
                    <a:pt x="1743975" y="17182"/>
                    <a:pt x="1743975" y="23384"/>
                  </a:cubicBezTo>
                  <a:lnTo>
                    <a:pt x="1743975" y="1601384"/>
                  </a:lnTo>
                  <a:cubicBezTo>
                    <a:pt x="1743975" y="1614298"/>
                    <a:pt x="1733506" y="1624767"/>
                    <a:pt x="1720591" y="1624767"/>
                  </a:cubicBezTo>
                  <a:lnTo>
                    <a:pt x="23384" y="1624767"/>
                  </a:lnTo>
                  <a:cubicBezTo>
                    <a:pt x="17182" y="1624767"/>
                    <a:pt x="11234" y="1622304"/>
                    <a:pt x="6849" y="1617918"/>
                  </a:cubicBezTo>
                  <a:cubicBezTo>
                    <a:pt x="2464" y="1613533"/>
                    <a:pt x="0" y="1607585"/>
                    <a:pt x="0" y="1601384"/>
                  </a:cubicBezTo>
                  <a:lnTo>
                    <a:pt x="0" y="23384"/>
                  </a:lnTo>
                  <a:cubicBezTo>
                    <a:pt x="0" y="17182"/>
                    <a:pt x="2464" y="11234"/>
                    <a:pt x="6849" y="6849"/>
                  </a:cubicBezTo>
                  <a:cubicBezTo>
                    <a:pt x="11234" y="2464"/>
                    <a:pt x="17182" y="0"/>
                    <a:pt x="23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 txBox="1"/>
            <p:nvPr/>
          </p:nvSpPr>
          <p:spPr>
            <a:xfrm>
              <a:off x="0" y="-38100"/>
              <a:ext cx="1743975" cy="1662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30"/>
          <p:cNvGrpSpPr/>
          <p:nvPr/>
        </p:nvGrpSpPr>
        <p:grpSpPr>
          <a:xfrm>
            <a:off x="2300972" y="3659978"/>
            <a:ext cx="5234799" cy="1139556"/>
            <a:chOff x="0" y="-38100"/>
            <a:chExt cx="1378713" cy="300130"/>
          </a:xfrm>
        </p:grpSpPr>
        <p:sp>
          <p:nvSpPr>
            <p:cNvPr id="165" name="Google Shape;165;p30"/>
            <p:cNvSpPr/>
            <p:nvPr/>
          </p:nvSpPr>
          <p:spPr>
            <a:xfrm>
              <a:off x="0" y="0"/>
              <a:ext cx="1378713" cy="262030"/>
            </a:xfrm>
            <a:custGeom>
              <a:rect b="b" l="l" r="r" t="t"/>
              <a:pathLst>
                <a:path extrusionOk="0" h="262030" w="1378713">
                  <a:moveTo>
                    <a:pt x="29579" y="0"/>
                  </a:moveTo>
                  <a:lnTo>
                    <a:pt x="1349134" y="0"/>
                  </a:lnTo>
                  <a:cubicBezTo>
                    <a:pt x="1365470" y="0"/>
                    <a:pt x="1378713" y="13243"/>
                    <a:pt x="1378713" y="29579"/>
                  </a:cubicBezTo>
                  <a:lnTo>
                    <a:pt x="1378713" y="232451"/>
                  </a:lnTo>
                  <a:cubicBezTo>
                    <a:pt x="1378713" y="240296"/>
                    <a:pt x="1375596" y="247819"/>
                    <a:pt x="1370049" y="253366"/>
                  </a:cubicBezTo>
                  <a:cubicBezTo>
                    <a:pt x="1364502" y="258914"/>
                    <a:pt x="1356979" y="262030"/>
                    <a:pt x="1349134" y="262030"/>
                  </a:cubicBezTo>
                  <a:lnTo>
                    <a:pt x="29579" y="262030"/>
                  </a:lnTo>
                  <a:cubicBezTo>
                    <a:pt x="21734" y="262030"/>
                    <a:pt x="14210" y="258914"/>
                    <a:pt x="8663" y="253366"/>
                  </a:cubicBezTo>
                  <a:cubicBezTo>
                    <a:pt x="3116" y="247819"/>
                    <a:pt x="0" y="240296"/>
                    <a:pt x="0" y="232451"/>
                  </a:cubicBezTo>
                  <a:lnTo>
                    <a:pt x="0" y="29579"/>
                  </a:lnTo>
                  <a:cubicBezTo>
                    <a:pt x="0" y="21734"/>
                    <a:pt x="3116" y="14210"/>
                    <a:pt x="8663" y="8663"/>
                  </a:cubicBezTo>
                  <a:cubicBezTo>
                    <a:pt x="14210" y="3116"/>
                    <a:pt x="21734" y="0"/>
                    <a:pt x="29579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FFDE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0"/>
            <p:cNvSpPr txBox="1"/>
            <p:nvPr/>
          </p:nvSpPr>
          <p:spPr>
            <a:xfrm>
              <a:off x="0" y="-38100"/>
              <a:ext cx="1378713" cy="3001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30"/>
          <p:cNvSpPr txBox="1"/>
          <p:nvPr/>
        </p:nvSpPr>
        <p:spPr>
          <a:xfrm>
            <a:off x="2300972" y="5354493"/>
            <a:ext cx="5418946" cy="238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3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una plataforma web para la reserva de canchas deportivas y servicios de entrenamiento, que asegure disponibilidad en tiempo real, evite la duplicidad de reserva y ofrezca un sistema seguro, escalable y fácil de usar.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269660" y="2373201"/>
            <a:ext cx="5478739" cy="670154"/>
          </a:xfrm>
          <a:custGeom>
            <a:rect b="b" l="l" r="r" t="t"/>
            <a:pathLst>
              <a:path extrusionOk="0" h="670154" w="5478739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2614767" y="447006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5">
            <a:alphaModFix/>
          </a:blip>
          <a:srcRect b="3611" l="2218" r="0" t="2690"/>
          <a:stretch/>
        </p:blipFill>
        <p:spPr>
          <a:xfrm>
            <a:off x="12460406" y="3865813"/>
            <a:ext cx="4107976" cy="400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1"/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76" name="Google Shape;176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31"/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2571762" y="1087227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1"/>
          <p:cNvGrpSpPr/>
          <p:nvPr/>
        </p:nvGrpSpPr>
        <p:grpSpPr>
          <a:xfrm>
            <a:off x="1573848" y="2833040"/>
            <a:ext cx="15757023" cy="6313699"/>
            <a:chOff x="0" y="-38100"/>
            <a:chExt cx="1986487" cy="1662867"/>
          </a:xfrm>
        </p:grpSpPr>
        <p:sp>
          <p:nvSpPr>
            <p:cNvPr id="183" name="Google Shape;183;p31"/>
            <p:cNvSpPr/>
            <p:nvPr/>
          </p:nvSpPr>
          <p:spPr>
            <a:xfrm>
              <a:off x="0" y="0"/>
              <a:ext cx="1986487" cy="1624767"/>
            </a:xfrm>
            <a:custGeom>
              <a:rect b="b" l="l" r="r" t="t"/>
              <a:pathLst>
                <a:path extrusionOk="0" h="1624767" w="1986487">
                  <a:moveTo>
                    <a:pt x="20529" y="0"/>
                  </a:moveTo>
                  <a:lnTo>
                    <a:pt x="1965958" y="0"/>
                  </a:lnTo>
                  <a:cubicBezTo>
                    <a:pt x="1977296" y="0"/>
                    <a:pt x="1986487" y="9191"/>
                    <a:pt x="1986487" y="20529"/>
                  </a:cubicBezTo>
                  <a:lnTo>
                    <a:pt x="1986487" y="1604238"/>
                  </a:lnTo>
                  <a:cubicBezTo>
                    <a:pt x="1986487" y="1615576"/>
                    <a:pt x="1977296" y="1624767"/>
                    <a:pt x="1965958" y="1624767"/>
                  </a:cubicBezTo>
                  <a:lnTo>
                    <a:pt x="20529" y="1624767"/>
                  </a:lnTo>
                  <a:cubicBezTo>
                    <a:pt x="9191" y="1624767"/>
                    <a:pt x="0" y="1615576"/>
                    <a:pt x="0" y="1604238"/>
                  </a:cubicBezTo>
                  <a:lnTo>
                    <a:pt x="0" y="20529"/>
                  </a:lnTo>
                  <a:cubicBezTo>
                    <a:pt x="0" y="9191"/>
                    <a:pt x="9191" y="0"/>
                    <a:pt x="205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1"/>
            <p:cNvSpPr txBox="1"/>
            <p:nvPr/>
          </p:nvSpPr>
          <p:spPr>
            <a:xfrm>
              <a:off x="0" y="-38100"/>
              <a:ext cx="1986487" cy="1662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31"/>
          <p:cNvGrpSpPr/>
          <p:nvPr/>
        </p:nvGrpSpPr>
        <p:grpSpPr>
          <a:xfrm>
            <a:off x="6559078" y="3474905"/>
            <a:ext cx="5293054" cy="1101544"/>
            <a:chOff x="0" y="-38100"/>
            <a:chExt cx="1394055" cy="290119"/>
          </a:xfrm>
        </p:grpSpPr>
        <p:sp>
          <p:nvSpPr>
            <p:cNvPr id="186" name="Google Shape;186;p31"/>
            <p:cNvSpPr/>
            <p:nvPr/>
          </p:nvSpPr>
          <p:spPr>
            <a:xfrm>
              <a:off x="0" y="0"/>
              <a:ext cx="1394055" cy="252019"/>
            </a:xfrm>
            <a:custGeom>
              <a:rect b="b" l="l" r="r" t="t"/>
              <a:pathLst>
                <a:path extrusionOk="0" h="252019" w="1394055">
                  <a:moveTo>
                    <a:pt x="29253" y="0"/>
                  </a:moveTo>
                  <a:lnTo>
                    <a:pt x="1364802" y="0"/>
                  </a:lnTo>
                  <a:cubicBezTo>
                    <a:pt x="1380958" y="0"/>
                    <a:pt x="1394055" y="13097"/>
                    <a:pt x="1394055" y="29253"/>
                  </a:cubicBezTo>
                  <a:lnTo>
                    <a:pt x="1394055" y="222766"/>
                  </a:lnTo>
                  <a:cubicBezTo>
                    <a:pt x="1394055" y="238922"/>
                    <a:pt x="1380958" y="252019"/>
                    <a:pt x="1364802" y="252019"/>
                  </a:cubicBezTo>
                  <a:lnTo>
                    <a:pt x="29253" y="252019"/>
                  </a:lnTo>
                  <a:cubicBezTo>
                    <a:pt x="13097" y="252019"/>
                    <a:pt x="0" y="238922"/>
                    <a:pt x="0" y="222766"/>
                  </a:cubicBezTo>
                  <a:lnTo>
                    <a:pt x="0" y="29253"/>
                  </a:lnTo>
                  <a:cubicBezTo>
                    <a:pt x="0" y="13097"/>
                    <a:pt x="13097" y="0"/>
                    <a:pt x="29253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47625">
              <a:solidFill>
                <a:srgbClr val="FFDE59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1"/>
            <p:cNvSpPr txBox="1"/>
            <p:nvPr/>
          </p:nvSpPr>
          <p:spPr>
            <a:xfrm>
              <a:off x="0" y="-38100"/>
              <a:ext cx="1394055" cy="290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OBJETIVOS ESPECÍFICOS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31"/>
          <p:cNvSpPr txBox="1"/>
          <p:nvPr/>
        </p:nvSpPr>
        <p:spPr>
          <a:xfrm>
            <a:off x="1949032" y="5278776"/>
            <a:ext cx="6689524" cy="238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just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Implementar un módulo de reservas en línea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5090" lvl="1" marL="474979" marR="0" rtl="0" algn="just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just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una base de datos escalable para usuario, reservas, pagos y descuentos.</a:t>
            </a:r>
            <a:endParaRPr/>
          </a:p>
          <a:p>
            <a:pPr indent="-85090" lvl="1" marL="474979" marR="0" rtl="0" algn="just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just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Integrar un sistema de pagos en línea.</a:t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11852132" y="8529619"/>
            <a:ext cx="5478739" cy="670154"/>
          </a:xfrm>
          <a:custGeom>
            <a:rect b="b" l="l" r="r" t="t"/>
            <a:pathLst>
              <a:path extrusionOk="0" h="670154" w="5478739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12614767" y="447006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9785645" y="4852761"/>
            <a:ext cx="6689524" cy="27398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23748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Aplicar pruebas de calidad en principales flujos </a:t>
            </a:r>
            <a:endParaRPr/>
          </a:p>
          <a:p>
            <a:pPr indent="-97853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Generar reportes y estadísticas</a:t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7853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7853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r>
              <a:t/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7490" lvl="1" marL="474979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Gestionar el desarrollo merodologia ágil</a:t>
            </a:r>
            <a:endParaRPr b="0" i="0" sz="21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2"/>
          <p:cNvGrpSpPr/>
          <p:nvPr/>
        </p:nvGrpSpPr>
        <p:grpSpPr>
          <a:xfrm>
            <a:off x="815517" y="3171995"/>
            <a:ext cx="7237290" cy="5095705"/>
            <a:chOff x="0" y="-38100"/>
            <a:chExt cx="1992679" cy="1418276"/>
          </a:xfrm>
        </p:grpSpPr>
        <p:sp>
          <p:nvSpPr>
            <p:cNvPr id="197" name="Google Shape;197;p32"/>
            <p:cNvSpPr/>
            <p:nvPr/>
          </p:nvSpPr>
          <p:spPr>
            <a:xfrm>
              <a:off x="0" y="0"/>
              <a:ext cx="1992679" cy="1380176"/>
            </a:xfrm>
            <a:custGeom>
              <a:rect b="b" l="l" r="r" t="t"/>
              <a:pathLst>
                <a:path extrusionOk="0" h="1380176" w="1992679">
                  <a:moveTo>
                    <a:pt x="21395" y="0"/>
                  </a:moveTo>
                  <a:lnTo>
                    <a:pt x="1971284" y="0"/>
                  </a:lnTo>
                  <a:cubicBezTo>
                    <a:pt x="1983100" y="0"/>
                    <a:pt x="1992679" y="9579"/>
                    <a:pt x="1992679" y="21395"/>
                  </a:cubicBezTo>
                  <a:lnTo>
                    <a:pt x="1992679" y="1358782"/>
                  </a:lnTo>
                  <a:cubicBezTo>
                    <a:pt x="1992679" y="1370598"/>
                    <a:pt x="1983100" y="1380176"/>
                    <a:pt x="1971284" y="1380176"/>
                  </a:cubicBezTo>
                  <a:lnTo>
                    <a:pt x="21395" y="1380176"/>
                  </a:lnTo>
                  <a:cubicBezTo>
                    <a:pt x="9579" y="1380176"/>
                    <a:pt x="0" y="1370598"/>
                    <a:pt x="0" y="1358782"/>
                  </a:cubicBezTo>
                  <a:lnTo>
                    <a:pt x="0" y="21395"/>
                  </a:lnTo>
                  <a:cubicBezTo>
                    <a:pt x="0" y="9579"/>
                    <a:pt x="9579" y="0"/>
                    <a:pt x="2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2"/>
            <p:cNvSpPr txBox="1"/>
            <p:nvPr/>
          </p:nvSpPr>
          <p:spPr>
            <a:xfrm>
              <a:off x="0" y="-38100"/>
              <a:ext cx="1992679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2"/>
          <p:cNvGrpSpPr/>
          <p:nvPr/>
        </p:nvGrpSpPr>
        <p:grpSpPr>
          <a:xfrm>
            <a:off x="1515909" y="2721774"/>
            <a:ext cx="4836105" cy="1141553"/>
            <a:chOff x="0" y="-38100"/>
            <a:chExt cx="1331549" cy="314309"/>
          </a:xfrm>
        </p:grpSpPr>
        <p:sp>
          <p:nvSpPr>
            <p:cNvPr id="200" name="Google Shape;200;p32"/>
            <p:cNvSpPr/>
            <p:nvPr/>
          </p:nvSpPr>
          <p:spPr>
            <a:xfrm>
              <a:off x="0" y="0"/>
              <a:ext cx="1331549" cy="276209"/>
            </a:xfrm>
            <a:custGeom>
              <a:rect b="b" l="l" r="r" t="t"/>
              <a:pathLst>
                <a:path extrusionOk="0" h="276209" w="1331549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2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ALCANCES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32"/>
          <p:cNvGrpSpPr/>
          <p:nvPr/>
        </p:nvGrpSpPr>
        <p:grpSpPr>
          <a:xfrm>
            <a:off x="9144000" y="3119611"/>
            <a:ext cx="7628091" cy="5148089"/>
            <a:chOff x="0" y="-38100"/>
            <a:chExt cx="1940867" cy="1418276"/>
          </a:xfrm>
        </p:grpSpPr>
        <p:sp>
          <p:nvSpPr>
            <p:cNvPr id="203" name="Google Shape;203;p32"/>
            <p:cNvSpPr/>
            <p:nvPr/>
          </p:nvSpPr>
          <p:spPr>
            <a:xfrm>
              <a:off x="0" y="0"/>
              <a:ext cx="1940867" cy="1380176"/>
            </a:xfrm>
            <a:custGeom>
              <a:rect b="b" l="l" r="r" t="t"/>
              <a:pathLst>
                <a:path extrusionOk="0" h="1380176" w="1940867">
                  <a:moveTo>
                    <a:pt x="21966" y="0"/>
                  </a:moveTo>
                  <a:lnTo>
                    <a:pt x="1918901" y="0"/>
                  </a:lnTo>
                  <a:cubicBezTo>
                    <a:pt x="1931033" y="0"/>
                    <a:pt x="1940867" y="9834"/>
                    <a:pt x="1940867" y="21966"/>
                  </a:cubicBezTo>
                  <a:lnTo>
                    <a:pt x="1940867" y="1358211"/>
                  </a:lnTo>
                  <a:cubicBezTo>
                    <a:pt x="1940867" y="1370342"/>
                    <a:pt x="1931033" y="1380176"/>
                    <a:pt x="1918901" y="1380176"/>
                  </a:cubicBezTo>
                  <a:lnTo>
                    <a:pt x="21966" y="1380176"/>
                  </a:lnTo>
                  <a:cubicBezTo>
                    <a:pt x="9834" y="1380176"/>
                    <a:pt x="0" y="1370342"/>
                    <a:pt x="0" y="1358211"/>
                  </a:cubicBezTo>
                  <a:lnTo>
                    <a:pt x="0" y="21966"/>
                  </a:lnTo>
                  <a:cubicBezTo>
                    <a:pt x="0" y="9834"/>
                    <a:pt x="9834" y="0"/>
                    <a:pt x="219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 txBox="1"/>
            <p:nvPr/>
          </p:nvSpPr>
          <p:spPr>
            <a:xfrm>
              <a:off x="0" y="-38100"/>
              <a:ext cx="1940867" cy="14182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hgfhf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2"/>
          <p:cNvGrpSpPr/>
          <p:nvPr/>
        </p:nvGrpSpPr>
        <p:grpSpPr>
          <a:xfrm>
            <a:off x="10515600" y="2721774"/>
            <a:ext cx="4836105" cy="1141553"/>
            <a:chOff x="0" y="-38100"/>
            <a:chExt cx="1331549" cy="314309"/>
          </a:xfrm>
        </p:grpSpPr>
        <p:sp>
          <p:nvSpPr>
            <p:cNvPr id="206" name="Google Shape;206;p32"/>
            <p:cNvSpPr/>
            <p:nvPr/>
          </p:nvSpPr>
          <p:spPr>
            <a:xfrm>
              <a:off x="0" y="0"/>
              <a:ext cx="1331549" cy="276209"/>
            </a:xfrm>
            <a:custGeom>
              <a:rect b="b" l="l" r="r" t="t"/>
              <a:pathLst>
                <a:path extrusionOk="0" h="276209" w="1331549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1" i="0" lang="en-US" sz="2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LIMITACIONES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32"/>
          <p:cNvSpPr txBox="1"/>
          <p:nvPr/>
        </p:nvSpPr>
        <p:spPr>
          <a:xfrm>
            <a:off x="1141777" y="4730310"/>
            <a:ext cx="66063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de una Plataforma web.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completo de reservas.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Panel administrativo.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Automatización de pruebas.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Despliegue en la nube (GCP)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9677400" y="4730310"/>
            <a:ext cx="67818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Implementación de pasarela de pago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se incluye app movil nativa, solo version web responsive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Dependecia de infraestructura gratuita.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Alcance acotados a una MVP functional.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571738" y="777202"/>
            <a:ext cx="131445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ALCANCES Y LIMITACIONES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3"/>
          <p:cNvGrpSpPr/>
          <p:nvPr/>
        </p:nvGrpSpPr>
        <p:grpSpPr>
          <a:xfrm rot="10800000">
            <a:off x="16592024" y="8182303"/>
            <a:ext cx="2621896" cy="2621896"/>
            <a:chOff x="0" y="0"/>
            <a:chExt cx="812800" cy="812800"/>
          </a:xfrm>
        </p:grpSpPr>
        <p:sp>
          <p:nvSpPr>
            <p:cNvPr id="216" name="Google Shape;216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3"/>
          <p:cNvGrpSpPr/>
          <p:nvPr/>
        </p:nvGrpSpPr>
        <p:grpSpPr>
          <a:xfrm rot="10800000">
            <a:off x="16092060" y="9258300"/>
            <a:ext cx="1363095" cy="1363095"/>
            <a:chOff x="0" y="0"/>
            <a:chExt cx="812800" cy="812800"/>
          </a:xfrm>
        </p:grpSpPr>
        <p:sp>
          <p:nvSpPr>
            <p:cNvPr id="219" name="Google Shape;219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3"/>
          <p:cNvSpPr/>
          <p:nvPr/>
        </p:nvSpPr>
        <p:spPr>
          <a:xfrm>
            <a:off x="1016593" y="3385320"/>
            <a:ext cx="8965607" cy="5872980"/>
          </a:xfrm>
          <a:custGeom>
            <a:rect b="b" l="l" r="r" t="t"/>
            <a:pathLst>
              <a:path extrusionOk="0" h="1524045" w="1288750">
                <a:moveTo>
                  <a:pt x="31643" y="0"/>
                </a:moveTo>
                <a:lnTo>
                  <a:pt x="1257107" y="0"/>
                </a:lnTo>
                <a:cubicBezTo>
                  <a:pt x="1274583" y="0"/>
                  <a:pt x="1288750" y="14167"/>
                  <a:pt x="1288750" y="31643"/>
                </a:cubicBezTo>
                <a:lnTo>
                  <a:pt x="1288750" y="1492402"/>
                </a:lnTo>
                <a:cubicBezTo>
                  <a:pt x="1288750" y="1500794"/>
                  <a:pt x="1285416" y="1508842"/>
                  <a:pt x="1279482" y="1514777"/>
                </a:cubicBezTo>
                <a:cubicBezTo>
                  <a:pt x="1273548" y="1520711"/>
                  <a:pt x="1265499" y="1524045"/>
                  <a:pt x="1257107" y="1524045"/>
                </a:cubicBezTo>
                <a:lnTo>
                  <a:pt x="31643" y="1524045"/>
                </a:lnTo>
                <a:cubicBezTo>
                  <a:pt x="23251" y="1524045"/>
                  <a:pt x="15202" y="1520711"/>
                  <a:pt x="9268" y="1514777"/>
                </a:cubicBezTo>
                <a:cubicBezTo>
                  <a:pt x="3334" y="1508842"/>
                  <a:pt x="0" y="1500794"/>
                  <a:pt x="0" y="1492402"/>
                </a:cubicBezTo>
                <a:lnTo>
                  <a:pt x="0" y="31643"/>
                </a:lnTo>
                <a:cubicBezTo>
                  <a:pt x="0" y="23251"/>
                  <a:pt x="3334" y="15202"/>
                  <a:pt x="9268" y="9268"/>
                </a:cubicBezTo>
                <a:cubicBezTo>
                  <a:pt x="15202" y="3334"/>
                  <a:pt x="23251" y="0"/>
                  <a:pt x="3164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sq" cmpd="sng" w="666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1028700" y="1038577"/>
            <a:ext cx="12556666" cy="13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322007" y="3771901"/>
            <a:ext cx="8110783" cy="487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-342900" lvl="0" marL="34290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utilize Kanban para gestionar el flujo de trabajo de manera continua y visual.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4290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tareas se gestionaron en Jira, clasificadas en columnas como pen backlog, en progreso, completado.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Reuniones semanales para revisar avances y retrospectivas del sprint.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342900" marR="0" rtl="0" algn="l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23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continua con Github Actions y despliegue en entorno QA antes de pasar a producción</a:t>
            </a: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600" y="3411821"/>
            <a:ext cx="4583759" cy="4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7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30" name="Google Shape;230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7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33" name="Google Shape;23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7"/>
          <p:cNvSpPr/>
          <p:nvPr/>
        </p:nvSpPr>
        <p:spPr>
          <a:xfrm rot="10800000">
            <a:off x="1980563" y="2298321"/>
            <a:ext cx="7922491" cy="969072"/>
          </a:xfrm>
          <a:custGeom>
            <a:rect b="b" l="l" r="r" t="t"/>
            <a:pathLst>
              <a:path extrusionOk="0" h="969072" w="7922491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1028700" y="1438944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CRONOGRAMA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2614767" y="447006"/>
            <a:ext cx="4644533" cy="1163388"/>
          </a:xfrm>
          <a:custGeom>
            <a:rect b="b" l="l" r="r" t="t"/>
            <a:pathLst>
              <a:path extrusionOk="0" h="1163388" w="4644533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7"/>
          <p:cNvGrpSpPr/>
          <p:nvPr/>
        </p:nvGrpSpPr>
        <p:grpSpPr>
          <a:xfrm>
            <a:off x="3066586" y="3548831"/>
            <a:ext cx="11872023" cy="5505547"/>
            <a:chOff x="18586" y="1529531"/>
            <a:chExt cx="11872023" cy="5505547"/>
          </a:xfrm>
        </p:grpSpPr>
        <p:sp>
          <p:nvSpPr>
            <p:cNvPr id="239" name="Google Shape;239;p7"/>
            <p:cNvSpPr/>
            <p:nvPr/>
          </p:nvSpPr>
          <p:spPr>
            <a:xfrm>
              <a:off x="18586" y="1529531"/>
              <a:ext cx="2626094" cy="157719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18586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17780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1 Planificación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75569" y="2989815"/>
              <a:ext cx="3126418" cy="40185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667139" y="3081385"/>
              <a:ext cx="2943278" cy="3835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575" lIns="163575" spcFirstLastPara="1" rIns="163575" wrap="square" tIns="1635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Definición de requerimientos y reglas de negocio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Diseño del flujo principal (usuarios y pagos)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104785" y="1728158"/>
              <a:ext cx="975422" cy="65318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1C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3104785" y="1858795"/>
              <a:ext cx="779467" cy="391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b="0" i="0" sz="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485100" y="1529531"/>
              <a:ext cx="2626094" cy="157719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4485100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17780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2 Desarrollo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841278" y="3016578"/>
              <a:ext cx="3043249" cy="40185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4930412" y="3105712"/>
              <a:ext cx="2864981" cy="38402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575" lIns="163575" spcFirstLastPara="1" rIns="163575" wrap="square" tIns="1635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de comunicación y notificaciones 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Pruebas automatizadas (QA unit, integration, E2E)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7560903" y="1728158"/>
              <a:ext cx="953382" cy="653183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1C0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7560903" y="1858795"/>
              <a:ext cx="757427" cy="3919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r>
                <a:t/>
              </a:r>
              <a:endParaRPr b="0" i="0" sz="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8910029" y="1529531"/>
              <a:ext cx="2626094" cy="1577197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8910029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5250" lIns="177800" spcFirstLastPara="1" rIns="177800" wrap="square" tIns="1778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3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b="0" i="0" lang="en-US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063408" y="2966709"/>
              <a:ext cx="2827201" cy="40185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411"/>
              </a:schemeClr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146214" y="3049515"/>
              <a:ext cx="2661589" cy="3852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3575" lIns="163575" spcFirstLastPara="1" rIns="163575" wrap="square" tIns="163575">
              <a:noAutofit/>
            </a:bodyPr>
            <a:lstStyle/>
            <a:p>
              <a:pPr indent="-228600" lvl="1" marL="2286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Optimización con analítica y descuentos dinámicos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Documentación técnica y manual de usuario</a:t>
              </a:r>
              <a:endPara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8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 rot="10800000">
            <a:off x="1980563" y="2298321"/>
            <a:ext cx="7922491" cy="969072"/>
          </a:xfrm>
          <a:custGeom>
            <a:rect b="b" l="l" r="r" t="t"/>
            <a:pathLst>
              <a:path extrusionOk="0" h="969072" w="7922491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1028700" y="896797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0365" y="3112995"/>
            <a:ext cx="10570812" cy="698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